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462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73" r:id="rId12"/>
    <p:sldId id="281" r:id="rId13"/>
    <p:sldId id="282" r:id="rId14"/>
    <p:sldId id="283" r:id="rId15"/>
    <p:sldId id="284" r:id="rId16"/>
    <p:sldId id="265" r:id="rId17"/>
    <p:sldId id="263" r:id="rId18"/>
    <p:sldId id="285" r:id="rId19"/>
    <p:sldId id="287" r:id="rId20"/>
    <p:sldId id="288" r:id="rId21"/>
    <p:sldId id="279" r:id="rId22"/>
    <p:sldId id="289" r:id="rId23"/>
    <p:sldId id="272" r:id="rId24"/>
    <p:sldId id="270" r:id="rId25"/>
    <p:sldId id="267" r:id="rId26"/>
    <p:sldId id="271" r:id="rId27"/>
    <p:sldId id="276" r:id="rId28"/>
    <p:sldId id="280" r:id="rId29"/>
    <p:sldId id="277" r:id="rId30"/>
    <p:sldId id="278" r:id="rId31"/>
    <p:sldId id="290" r:id="rId32"/>
    <p:sldId id="291" r:id="rId33"/>
    <p:sldId id="292" r:id="rId34"/>
    <p:sldId id="264" r:id="rId35"/>
  </p:sldIdLst>
  <p:sldSz cx="12192000" cy="6858000"/>
  <p:notesSz cx="6858000" cy="9144000"/>
  <p:embeddedFontLst>
    <p:embeddedFont>
      <p:font typeface="Work Sans" pitchFamily="2" charset="0"/>
      <p:regular r:id="rId37"/>
      <p:bold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BE3"/>
    <a:srgbClr val="A23375"/>
    <a:srgbClr val="091426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660"/>
  </p:normalViewPr>
  <p:slideViewPr>
    <p:cSldViewPr snapToGrid="0">
      <p:cViewPr>
        <p:scale>
          <a:sx n="66" d="100"/>
          <a:sy n="66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 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47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05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41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6F24770-7723-F16B-53A3-02405C37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2DE0644F-2581-A348-8D45-4904DAE51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90B88B22-7C57-51B9-29A9-1BCF40F82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004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2F09B01-9552-360D-86C7-ADD42623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9C02392D-CCD9-C228-93D5-E370B7823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119BEC41-2146-F464-958E-758E9D26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005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F482B5E7-4465-9E59-1464-196933F5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30646CD-B490-3E42-2FEF-47E0B54D0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08F282A0-C9B5-D567-6A59-21C369F6B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5509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0523280E-3B70-74DC-BA53-83B388EB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46CB07D9-EB95-2324-96DC-0D23BC786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A98AF8FE-E104-615D-4733-8333F12BF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066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 lang="es-C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20</a:t>
            </a:fld>
            <a:endParaRPr lang="es-CO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26</a:t>
            </a:fld>
            <a:endParaRPr lang="es-CO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597D584-CC4C-1A5B-67C7-BDDCA17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EED9DFDF-0258-285E-CED7-22B8B9AB5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7936EFD7-8051-604C-62BB-EE537B0A8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9491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EDBAD00-20A6-F7BC-A3B1-2DACD87C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A7107B5-0EA6-CF46-0B2B-C7895E9D5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2A734C22-400A-F991-2D7E-86D0CED23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536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F1E902FE-A60C-1FEC-A00A-56113220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5CD487FA-0006-79E2-BC72-1290CF3EF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>
            <a:extLst>
              <a:ext uri="{FF2B5EF4-FFF2-40B4-BE49-F238E27FC236}">
                <a16:creationId xmlns:a16="http://schemas.microsoft.com/office/drawing/2014/main" id="{E244350D-AD8C-1C61-D961-43B4450E02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28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 lang="es-C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73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999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76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142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02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69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590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85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2025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34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66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755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730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2871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1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diagrama_de_clases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diagrama_capas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../Arquitectura%20de%20software/Cap_arquitectura_software/diagrama_capas.jpg" TargetMode="Externa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lantilla%20Historias%20Usuario.x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hyperlink" Target="Plantilla%20Historias%20Usuario.xls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hyperlink" Target="../Bases%20de%20datos/Modelo%20relacional/Modelo%20Relacional%20Final.mwb" TargetMode="Externa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hyperlink" Target="../Bases%20de%20datos/script%20BD/consultas.sql" TargetMode="External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../Bases%20de%20datos/script%20BD/funciones.sql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hyperlink" Target="../Bases%20de%20datos/script%20BD/procedimientos.sql" TargetMode="External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../Bases%20de%20datos/Usuarios%20DB/Usuarios.sql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hyperlink" Target="../Bases%20de%20datos/diccionario%20de%20datos/diccionario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Arquitectura%20de%20software/Cap_arquitectura_software/casos%20de%20uso.jpg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7EDD11-70E1-4254-B088-5961EA35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9" y="442913"/>
            <a:ext cx="951914" cy="93070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3E08460-8E4F-44FE-892B-FDA952433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27D9F4-DFB9-954F-0AA8-AA822DA22A87}"/>
              </a:ext>
            </a:extLst>
          </p:cNvPr>
          <p:cNvSpPr txBox="1"/>
          <p:nvPr/>
        </p:nvSpPr>
        <p:spPr>
          <a:xfrm>
            <a:off x="860059" y="1934795"/>
            <a:ext cx="56435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O" sz="4400" b="1" dirty="0">
                <a:solidFill>
                  <a:srgbClr val="3F3F3F"/>
                </a:solidFill>
                <a:latin typeface="Work Sans" panose="020F0502020204030204" pitchFamily="2" charset="0"/>
              </a:rPr>
              <a:t>Sistema de Información para la gestión de los ambientes del Sena</a:t>
            </a:r>
            <a:endParaRPr lang="es-CO" sz="4400" b="0" dirty="0">
              <a:effectLst/>
            </a:endParaRPr>
          </a:p>
          <a:p>
            <a:pPr>
              <a:buNone/>
            </a:pPr>
            <a:br>
              <a:rPr lang="es-CO" sz="1400" dirty="0"/>
            </a:b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0B6685-19DA-30C6-9A24-BD043763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45" y="1871445"/>
            <a:ext cx="4763165" cy="31151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4AF9A0-AA9C-A0FE-8136-07FA9357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59" y="5156566"/>
            <a:ext cx="3554779" cy="68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F6ED86E3-B697-4F6F-8647-DCDDB2B8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80" y="1476923"/>
            <a:ext cx="6627735" cy="5355002"/>
          </a:xfrm>
          <a:prstGeom prst="rect">
            <a:avLst/>
          </a:prstGeom>
        </p:spPr>
      </p:pic>
      <p:pic>
        <p:nvPicPr>
          <p:cNvPr id="12" name="Imagen 11">
            <a:hlinkClick r:id="rId3" action="ppaction://hlinkfile"/>
            <a:extLst>
              <a:ext uri="{FF2B5EF4-FFF2-40B4-BE49-F238E27FC236}">
                <a16:creationId xmlns:a16="http://schemas.microsoft.com/office/drawing/2014/main" id="{A1112C59-4EB5-4B7F-8AD2-A9582ABF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" y="1561328"/>
            <a:ext cx="5434110" cy="348923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2010508" y="5443969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instructor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D36EA2-DAAD-5B17-5F5E-BB9830359FC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944712" y="3759017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coordinador </a:t>
            </a:r>
          </a:p>
        </p:txBody>
      </p:sp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ACE4E4FE-3C5F-4231-B6CE-E4F622489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86" y="1424773"/>
            <a:ext cx="5947304" cy="54071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76B8D18-9253-32EF-D82C-4E210AD8BC8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4FDA16-8794-4D45-A408-3D410F8B983C}"/>
              </a:ext>
            </a:extLst>
          </p:cNvPr>
          <p:cNvSpPr txBox="1"/>
          <p:nvPr/>
        </p:nvSpPr>
        <p:spPr>
          <a:xfrm>
            <a:off x="838200" y="3587388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Administrador </a:t>
            </a: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FB27E5D5-1523-46A8-9ADC-374CF36A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102" y="1592000"/>
            <a:ext cx="6735076" cy="5072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53F40F-2387-0DFA-647C-A9B460D83F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32515" y="552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Clases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E6F4B383-6E96-46E4-927F-42D9BB96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133" y="1500423"/>
            <a:ext cx="8090391" cy="53575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4408C7-F31A-720C-EFAE-783AB50D59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Diagrama de Componentes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 descr="Diagrama&#10;&#10;El contenido generado por IA puede ser incorrecto.">
            <a:hlinkClick r:id="rId3" action="ppaction://hlinkfile"/>
            <a:extLst>
              <a:ext uri="{FF2B5EF4-FFF2-40B4-BE49-F238E27FC236}">
                <a16:creationId xmlns:a16="http://schemas.microsoft.com/office/drawing/2014/main" id="{393D4175-8D17-0140-03EC-B9E2B4DA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58" y="1632702"/>
            <a:ext cx="9740766" cy="51148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AF5C9B-932E-BC74-F0CE-CBC5FF478C4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5A009439-520D-047B-1C73-4D725B0A1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EED459A5-559D-E862-051B-E2B4B0340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presentación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F1A81E-4B37-990E-EA78-33B69140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FBC48A82-6737-EC48-E488-683C8F3DC1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65" r="66573" b="68925"/>
          <a:stretch>
            <a:fillRect/>
          </a:stretch>
        </p:blipFill>
        <p:spPr>
          <a:xfrm>
            <a:off x="15713" y="1713532"/>
            <a:ext cx="6675712" cy="4090679"/>
          </a:xfrm>
          <a:prstGeom prst="rect">
            <a:avLst/>
          </a:prstGeom>
        </p:spPr>
      </p:pic>
      <p:pic>
        <p:nvPicPr>
          <p:cNvPr id="10" name="Imagen 9">
            <a:hlinkClick r:id="rId5" action="ppaction://hlinkfile"/>
            <a:extLst>
              <a:ext uri="{FF2B5EF4-FFF2-40B4-BE49-F238E27FC236}">
                <a16:creationId xmlns:a16="http://schemas.microsoft.com/office/drawing/2014/main" id="{41CA3D3E-4219-DC93-09D2-8F314DED58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87" r="66573" b="43333"/>
          <a:stretch>
            <a:fillRect/>
          </a:stretch>
        </p:blipFill>
        <p:spPr>
          <a:xfrm>
            <a:off x="6901706" y="1713532"/>
            <a:ext cx="5274581" cy="3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1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EEDDB30-B93E-3106-B738-55D4D0A1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FC393829-7CFB-D2E6-CB8E-368D2723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Lógica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B02887-251E-776B-7046-F388AB9F75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85A1B001-2F1A-AC74-D975-D10A560E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077" r="29201" b="48198"/>
          <a:stretch>
            <a:fillRect/>
          </a:stretch>
        </p:blipFill>
        <p:spPr>
          <a:xfrm>
            <a:off x="136404" y="1573832"/>
            <a:ext cx="5741994" cy="4738068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A2ADB718-5B69-A43C-3646-3B185184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186" t="51533" r="29634"/>
          <a:stretch>
            <a:fillRect/>
          </a:stretch>
        </p:blipFill>
        <p:spPr>
          <a:xfrm>
            <a:off x="5984146" y="1573832"/>
            <a:ext cx="6071450" cy="47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D5B339A-9E39-F006-6EB1-7856023E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BC6FDC2A-BE12-0D60-CC99-0EBEA3885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11" y="80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Capa de datos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33C9C2-8963-A823-FFC3-86D8249EC6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7CFFD22C-0362-A8E6-3B61-D90A7AAC02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692" t="10794" r="106" b="58998"/>
          <a:stretch>
            <a:fillRect/>
          </a:stretch>
        </p:blipFill>
        <p:spPr>
          <a:xfrm>
            <a:off x="1253670" y="1560821"/>
            <a:ext cx="8703130" cy="52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7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6205" y="1637665"/>
            <a:ext cx="3542665" cy="3073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155716" y="1529659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</a:p>
        </p:txBody>
      </p:sp>
      <p:pic>
        <p:nvPicPr>
          <p:cNvPr id="9" name="Imagen 8">
            <a:hlinkClick r:id="rId3" action="ppaction://hlinkfile"/>
            <a:extLst>
              <a:ext uri="{FF2B5EF4-FFF2-40B4-BE49-F238E27FC236}">
                <a16:creationId xmlns:a16="http://schemas.microsoft.com/office/drawing/2014/main" id="{FBF7F173-E950-4F7D-B9AB-300852E8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7" r="2128" b="3033"/>
          <a:stretch>
            <a:fillRect/>
          </a:stretch>
        </p:blipFill>
        <p:spPr>
          <a:xfrm>
            <a:off x="542471" y="1191028"/>
            <a:ext cx="11107057" cy="5595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521A6D-59BE-D915-755C-C728AB68EE0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D0463B4-7E0E-3545-5825-A9309EB3A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9E5C6FFA-67BA-CA5A-865D-B821C776AF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</a:rPr>
              <a:t>Historias de Usuario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9F94DD6-95DB-519E-BB90-14D9CFF0917F}"/>
              </a:ext>
            </a:extLst>
          </p:cNvPr>
          <p:cNvSpPr/>
          <p:nvPr/>
        </p:nvSpPr>
        <p:spPr>
          <a:xfrm>
            <a:off x="116205" y="1637665"/>
            <a:ext cx="3542665" cy="3073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68CDFCD-8924-2DD7-158C-D309DDA13FC0}"/>
              </a:ext>
            </a:extLst>
          </p:cNvPr>
          <p:cNvSpPr/>
          <p:nvPr/>
        </p:nvSpPr>
        <p:spPr>
          <a:xfrm>
            <a:off x="4155716" y="1529659"/>
            <a:ext cx="6096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7A5B5B-1576-57F1-DEE1-9AAF34DE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  <a:extLst>
              <a:ext uri="{FF2B5EF4-FFF2-40B4-BE49-F238E27FC236}">
                <a16:creationId xmlns:a16="http://schemas.microsoft.com/office/drawing/2014/main" id="{4DDCDA4D-DB12-66BE-2AB1-4939F8390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3" y="2185825"/>
            <a:ext cx="12192000" cy="31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7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096905" y="995657"/>
            <a:ext cx="59981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7200" b="0" i="0" u="none" strike="noStrike" cap="none" dirty="0">
                <a:latin typeface="Work Sans" pitchFamily="2" charset="0"/>
                <a:ea typeface="Work Sans Light"/>
                <a:cs typeface="Times New Roman" panose="02020603050405020304" pitchFamily="18" charset="0"/>
                <a:sym typeface="Work Sans Light"/>
              </a:rPr>
              <a:t>Integrantes</a:t>
            </a:r>
            <a:endParaRPr sz="7200" b="0" i="0" u="none" strike="noStrike" cap="none" dirty="0">
              <a:latin typeface="Work Sans" pitchFamily="2" charset="0"/>
              <a:ea typeface="Work Sans Light"/>
              <a:cs typeface="Times New Roman" panose="02020603050405020304" pitchFamily="18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5227897" y="1005218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3724927" y="2632992"/>
            <a:ext cx="47421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s-CO" sz="2000" b="1" i="0" u="none" strike="noStrike" cap="non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SCRUM No. “1”:</a:t>
            </a:r>
            <a:endParaRPr sz="2000" b="1" i="0" u="none" strike="noStrike" cap="none" dirty="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4154" y="3429000"/>
            <a:ext cx="3715446" cy="20985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Edwin Abaunza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Santiago Cruz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Kennen Cortes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Luis Mariño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O" sz="2800" dirty="0">
                <a:solidFill>
                  <a:schemeClr val="tx1"/>
                </a:solidFill>
                <a:latin typeface="Work Sans" pitchFamily="2" charset="0"/>
              </a:rPr>
              <a:t>Mahily Gutiérrez </a:t>
            </a:r>
            <a:endParaRPr lang="es-CO" sz="2800" b="1" i="1" dirty="0">
              <a:solidFill>
                <a:schemeClr val="tx1"/>
              </a:solidFill>
              <a:latin typeface="Work Sans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72B658-B0E6-430A-AC6F-1CC7A01B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63" y="183942"/>
            <a:ext cx="951058" cy="932769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08D594-BC54-B782-34D1-D348039E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0" y="0"/>
            <a:ext cx="2752294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411504" y="316388"/>
            <a:ext cx="750621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4400" b="1" dirty="0">
                <a:latin typeface="Work Sans" pitchFamily="2" charset="0"/>
                <a:sym typeface="Work Sans Light"/>
              </a:rPr>
              <a:t>Base de Datos Relaciones</a:t>
            </a:r>
            <a:endParaRPr sz="4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182869" y="1113493"/>
            <a:ext cx="3437130" cy="0"/>
          </a:xfrm>
          <a:prstGeom prst="straightConnector1">
            <a:avLst/>
          </a:prstGeom>
          <a:noFill/>
          <a:ln w="2857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A25AAC5-CEE7-446F-B403-3C0A291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35" y="106874"/>
            <a:ext cx="951058" cy="932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9F8CF8-5B05-4B6B-9C06-B475BD2C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112195"/>
            <a:ext cx="7357403" cy="43527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659D38-06FD-4842-B444-272237F8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181" y="2295671"/>
            <a:ext cx="701040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1329326" y="887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Modelo Relacional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5C311F-233B-715C-B6D4-284519EA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93C44EB2-814D-E039-DD63-FFA5BCB3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379" y="1498387"/>
            <a:ext cx="9509241" cy="53596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8885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</a:t>
            </a:r>
            <a:r>
              <a:rPr lang="es-CO" sz="4000" b="1" dirty="0">
                <a:solidFill>
                  <a:schemeClr val="lt1"/>
                </a:solidFill>
              </a:rPr>
              <a:t>Consultas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A382CB9-433D-CFD0-9656-522C80410C3A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015D5E6-366B-7FDE-4A02-E7A93620EE09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B8C5190-1D1E-D647-08DB-32C06050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8" name="Imagen 7">
            <a:hlinkClick r:id="rId5" action="ppaction://hlinkfile"/>
            <a:extLst>
              <a:ext uri="{FF2B5EF4-FFF2-40B4-BE49-F238E27FC236}">
                <a16:creationId xmlns:a16="http://schemas.microsoft.com/office/drawing/2014/main" id="{C334C7FA-CDF9-4B92-8E49-10C91B63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6" y="1665689"/>
            <a:ext cx="4133850" cy="1990725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B43D1A89-3285-40F8-76B7-E259D13FE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88" y="1772268"/>
            <a:ext cx="5067935" cy="1752600"/>
          </a:xfrm>
          <a:prstGeom prst="rect">
            <a:avLst/>
          </a:prstGeom>
        </p:spPr>
      </p:pic>
      <p:pic>
        <p:nvPicPr>
          <p:cNvPr id="10" name="Imagen 9">
            <a:hlinkClick r:id="rId5" action="ppaction://hlinkfile"/>
            <a:extLst>
              <a:ext uri="{FF2B5EF4-FFF2-40B4-BE49-F238E27FC236}">
                <a16:creationId xmlns:a16="http://schemas.microsoft.com/office/drawing/2014/main" id="{222EB44A-BD8B-3D5E-9531-5A6D5704F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56" y="4286251"/>
            <a:ext cx="4181475" cy="1657350"/>
          </a:xfrm>
          <a:prstGeom prst="rect">
            <a:avLst/>
          </a:prstGeom>
        </p:spPr>
      </p:pic>
      <p:pic>
        <p:nvPicPr>
          <p:cNvPr id="12" name="Imagen 11">
            <a:hlinkClick r:id="rId5" action="ppaction://hlinkfile"/>
            <a:extLst>
              <a:ext uri="{FF2B5EF4-FFF2-40B4-BE49-F238E27FC236}">
                <a16:creationId xmlns:a16="http://schemas.microsoft.com/office/drawing/2014/main" id="{48759673-89B5-937C-9D12-E84B0DEAC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715" y="4417836"/>
            <a:ext cx="536321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655388" y="110481"/>
            <a:ext cx="6881224" cy="132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b="1" dirty="0">
                <a:solidFill>
                  <a:schemeClr val="lt1"/>
                </a:solidFill>
              </a:rPr>
              <a:t>Procedimientos Almacenados y/o funciones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8080314-C3D8-0DC6-F775-D92B7692A6AD}"/>
              </a:ext>
            </a:extLst>
          </p:cNvPr>
          <p:cNvCxnSpPr/>
          <p:nvPr/>
        </p:nvCxnSpPr>
        <p:spPr>
          <a:xfrm>
            <a:off x="242888" y="3829050"/>
            <a:ext cx="1173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D91463D-6210-03EC-8AE4-CB2CED857FB5}"/>
              </a:ext>
            </a:extLst>
          </p:cNvPr>
          <p:cNvCxnSpPr/>
          <p:nvPr/>
        </p:nvCxnSpPr>
        <p:spPr>
          <a:xfrm>
            <a:off x="6300786" y="1714500"/>
            <a:ext cx="0" cy="492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E88AC344-82C5-626A-DC28-F8A4E7F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hlinkClick r:id="rId5" action="ppaction://hlinkfile"/>
            <a:extLst>
              <a:ext uri="{FF2B5EF4-FFF2-40B4-BE49-F238E27FC236}">
                <a16:creationId xmlns:a16="http://schemas.microsoft.com/office/drawing/2014/main" id="{B038E0B6-287A-5810-54D9-1D2E1645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393" y="1759497"/>
            <a:ext cx="5612130" cy="550565"/>
          </a:xfrm>
          <a:prstGeom prst="rect">
            <a:avLst/>
          </a:prstGeom>
        </p:spPr>
      </p:pic>
      <p:pic>
        <p:nvPicPr>
          <p:cNvPr id="16" name="Imagen 15">
            <a:hlinkClick r:id="rId5" action="ppaction://hlinkfile"/>
            <a:extLst>
              <a:ext uri="{FF2B5EF4-FFF2-40B4-BE49-F238E27FC236}">
                <a16:creationId xmlns:a16="http://schemas.microsoft.com/office/drawing/2014/main" id="{88D76A36-F108-8008-ABE4-36CB25878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577" y="2644105"/>
            <a:ext cx="5612130" cy="631005"/>
          </a:xfrm>
          <a:prstGeom prst="rect">
            <a:avLst/>
          </a:prstGeom>
        </p:spPr>
      </p:pic>
      <p:pic>
        <p:nvPicPr>
          <p:cNvPr id="28" name="Imagen 27">
            <a:hlinkClick r:id="rId8" action="ppaction://hlinkfile"/>
            <a:extLst>
              <a:ext uri="{FF2B5EF4-FFF2-40B4-BE49-F238E27FC236}">
                <a16:creationId xmlns:a16="http://schemas.microsoft.com/office/drawing/2014/main" id="{CD6497C8-9FDD-F6D7-09C5-467B21E28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803" y="6103850"/>
            <a:ext cx="5411720" cy="380884"/>
          </a:xfrm>
          <a:prstGeom prst="rect">
            <a:avLst/>
          </a:prstGeom>
        </p:spPr>
      </p:pic>
      <p:pic>
        <p:nvPicPr>
          <p:cNvPr id="30" name="Imagen 29">
            <a:hlinkClick r:id="rId8" action="ppaction://hlinkfile"/>
            <a:extLst>
              <a:ext uri="{FF2B5EF4-FFF2-40B4-BE49-F238E27FC236}">
                <a16:creationId xmlns:a16="http://schemas.microsoft.com/office/drawing/2014/main" id="{840B9462-1612-67ED-F5F5-4DFC9C97A1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648" y="3949282"/>
            <a:ext cx="4556415" cy="1994319"/>
          </a:xfrm>
          <a:prstGeom prst="rect">
            <a:avLst/>
          </a:prstGeom>
        </p:spPr>
      </p:pic>
      <p:pic>
        <p:nvPicPr>
          <p:cNvPr id="128" name="Imagen 127">
            <a:hlinkClick r:id="rId8" action="ppaction://hlinkfile"/>
            <a:extLst>
              <a:ext uri="{FF2B5EF4-FFF2-40B4-BE49-F238E27FC236}">
                <a16:creationId xmlns:a16="http://schemas.microsoft.com/office/drawing/2014/main" id="{5EE025BC-710D-092A-F0C6-D7922AE3F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48" y="3913702"/>
            <a:ext cx="5021828" cy="2729987"/>
          </a:xfrm>
          <a:prstGeom prst="rect">
            <a:avLst/>
          </a:prstGeom>
        </p:spPr>
      </p:pic>
      <p:pic>
        <p:nvPicPr>
          <p:cNvPr id="130" name="Imagen 129">
            <a:hlinkClick r:id="rId5" action="ppaction://hlinkfile"/>
            <a:extLst>
              <a:ext uri="{FF2B5EF4-FFF2-40B4-BE49-F238E27FC236}">
                <a16:creationId xmlns:a16="http://schemas.microsoft.com/office/drawing/2014/main" id="{AA008B18-D675-58CA-8045-A535D6A47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402" y="1903839"/>
            <a:ext cx="2817469" cy="1480531"/>
          </a:xfrm>
          <a:prstGeom prst="rect">
            <a:avLst/>
          </a:prstGeom>
        </p:spPr>
      </p:pic>
      <p:pic>
        <p:nvPicPr>
          <p:cNvPr id="132" name="Imagen 131">
            <a:hlinkClick r:id="rId5" action="ppaction://hlinkfile"/>
            <a:extLst>
              <a:ext uri="{FF2B5EF4-FFF2-40B4-BE49-F238E27FC236}">
                <a16:creationId xmlns:a16="http://schemas.microsoft.com/office/drawing/2014/main" id="{5680FCF2-0BE3-B181-3E38-0D91CA479B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5299" y="1655402"/>
            <a:ext cx="3110887" cy="19274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hlinkClick r:id="rId3" action="ppaction://hlinkfile"/>
            <a:extLst>
              <a:ext uri="{FF2B5EF4-FFF2-40B4-BE49-F238E27FC236}">
                <a16:creationId xmlns:a16="http://schemas.microsoft.com/office/drawing/2014/main" id="{500DF606-E7DE-DB9F-305C-C5A6D49F0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2" y="1930006"/>
            <a:ext cx="5687219" cy="2412658"/>
          </a:xfrm>
          <a:prstGeom prst="rect">
            <a:avLst/>
          </a:prstGeom>
        </p:spPr>
      </p:pic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 </a:t>
            </a:r>
            <a:r>
              <a:rPr lang="es-CO" b="1" dirty="0">
                <a:solidFill>
                  <a:schemeClr val="lt1"/>
                </a:solidFill>
              </a:rPr>
              <a:t>Roles y Permisos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80AFECB-2496-B70F-D8EF-5E48A3B7F619}"/>
              </a:ext>
            </a:extLst>
          </p:cNvPr>
          <p:cNvCxnSpPr>
            <a:cxnSpLocks/>
          </p:cNvCxnSpPr>
          <p:nvPr/>
        </p:nvCxnSpPr>
        <p:spPr>
          <a:xfrm>
            <a:off x="5641869" y="1670779"/>
            <a:ext cx="0" cy="338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1835173D-DD5A-39FA-E022-A870DBD85DC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57FD8C16-33B7-F6DE-E22C-9C8A57191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036" y="1930006"/>
            <a:ext cx="6357542" cy="2600049"/>
          </a:xfrm>
          <a:prstGeom prst="rect">
            <a:avLst/>
          </a:prstGeom>
        </p:spPr>
      </p:pic>
      <p:pic>
        <p:nvPicPr>
          <p:cNvPr id="13" name="Imagen 12">
            <a:hlinkClick r:id="rId3" action="ppaction://hlinkfile"/>
            <a:extLst>
              <a:ext uri="{FF2B5EF4-FFF2-40B4-BE49-F238E27FC236}">
                <a16:creationId xmlns:a16="http://schemas.microsoft.com/office/drawing/2014/main" id="{E1C19235-48DC-0D04-35A5-3A1E76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809" y="5571887"/>
            <a:ext cx="10853462" cy="73974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43B0E93-621F-0CEF-835D-7615D810B0EC}"/>
              </a:ext>
            </a:extLst>
          </p:cNvPr>
          <p:cNvCxnSpPr>
            <a:cxnSpLocks/>
          </p:cNvCxnSpPr>
          <p:nvPr/>
        </p:nvCxnSpPr>
        <p:spPr>
          <a:xfrm flipH="1">
            <a:off x="421845" y="5050972"/>
            <a:ext cx="11348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95387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</a:rPr>
              <a:t>  </a:t>
            </a:r>
            <a:r>
              <a:rPr lang="es-CO" sz="4000" b="1" dirty="0">
                <a:solidFill>
                  <a:schemeClr val="lt1"/>
                </a:solidFill>
              </a:rPr>
              <a:t>Diccionario de Datos</a:t>
            </a:r>
            <a:endParaRPr sz="40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28AF99-5654-D4F7-5BE0-D7BD26BF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3B056DD5-949F-0E9F-7E22-F67116E9A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0" y="1562153"/>
            <a:ext cx="5284123" cy="2226076"/>
          </a:xfrm>
          <a:prstGeom prst="rect">
            <a:avLst/>
          </a:prstGeom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F0024131-5789-CF25-4570-F5867CAC0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364" y="1562153"/>
            <a:ext cx="5935222" cy="2226076"/>
          </a:xfrm>
          <a:prstGeom prst="rect">
            <a:avLst/>
          </a:prstGeom>
        </p:spPr>
      </p:pic>
      <p:pic>
        <p:nvPicPr>
          <p:cNvPr id="9" name="Imagen 8">
            <a:hlinkClick r:id="rId5" action="ppaction://hlinkfile"/>
            <a:extLst>
              <a:ext uri="{FF2B5EF4-FFF2-40B4-BE49-F238E27FC236}">
                <a16:creationId xmlns:a16="http://schemas.microsoft.com/office/drawing/2014/main" id="{8977E38E-C4DB-0D86-3C91-D10BE8001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70" y="4376057"/>
            <a:ext cx="5284123" cy="2071133"/>
          </a:xfrm>
          <a:prstGeom prst="rect">
            <a:avLst/>
          </a:prstGeom>
        </p:spPr>
      </p:pic>
      <p:pic>
        <p:nvPicPr>
          <p:cNvPr id="13" name="Imagen 12">
            <a:hlinkClick r:id="rId5" action="ppaction://hlinkfile"/>
            <a:extLst>
              <a:ext uri="{FF2B5EF4-FFF2-40B4-BE49-F238E27FC236}">
                <a16:creationId xmlns:a16="http://schemas.microsoft.com/office/drawing/2014/main" id="{5AAD8B41-36F7-6B1B-E187-62F7C7A8F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364" y="4620937"/>
            <a:ext cx="6087325" cy="18262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398668" y="317639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7200"/>
            </a:pPr>
            <a:r>
              <a:rPr lang="es-CO" sz="5400" b="1" dirty="0">
                <a:latin typeface="+mj-lt"/>
                <a:sym typeface="Work Sans Light"/>
              </a:rPr>
              <a:t>Diseño Web</a:t>
            </a:r>
            <a:endParaRPr sz="5400" b="1" dirty="0">
              <a:latin typeface="+mj-l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110666" y="1422795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E366D8-770D-4D1F-86E7-DEEA0EE0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003" y="110481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4020FB-639E-48EB-A103-9578485E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06" y="1643834"/>
            <a:ext cx="4712677" cy="4728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E95A62-4F01-4237-A3E2-1CB60616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22" y="1785451"/>
            <a:ext cx="4415555" cy="44455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8273DB-BACB-28EF-922D-8856DE7D0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69266"/>
            <a:ext cx="2434344" cy="15920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3763254" y="877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CO" sz="3800" b="1" dirty="0">
                <a:solidFill>
                  <a:schemeClr val="lt1"/>
                </a:solidFill>
              </a:rPr>
              <a:t>Interfaz de Inicio</a:t>
            </a:r>
            <a:endParaRPr sz="38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626C65-A956-7322-F2ED-A0179A9DD7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8BF2B8-A7C2-DB3A-EA71-09FC9910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243" y="1562230"/>
            <a:ext cx="9505950" cy="4893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7B5E2A2-6C2D-CC58-3886-BA7E6710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BD569CFD-4D4A-7BE8-77A4-2055FACE7F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67274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de Registro</a:t>
            </a: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C1968CC-6F98-239F-88E8-D5267031F273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BB1E03-8BCB-0600-52D3-3FD5441B4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582AB-9F14-F872-FFF4-E10AC1353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72" y="1627796"/>
            <a:ext cx="10499112" cy="51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E123CCC-F2C8-CAFC-0C65-B0FBE48C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3AAAF511-9CC4-893D-0472-2A59076D7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67274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de error 500</a:t>
            </a: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B527F4A-9087-8B3E-55B5-4DAAD636E235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4B4F6C-F9A4-AD30-2500-7226EE2B60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3E83697-2659-71B0-7B42-57BB9E45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7" y="1464782"/>
            <a:ext cx="11236163" cy="54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1543046-68F7-37A4-F7C6-5AB99EB022CD}"/>
              </a:ext>
            </a:extLst>
          </p:cNvPr>
          <p:cNvSpPr/>
          <p:nvPr/>
        </p:nvSpPr>
        <p:spPr>
          <a:xfrm>
            <a:off x="7489546" y="1839805"/>
            <a:ext cx="4515539" cy="4603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1761426" y="52292"/>
            <a:ext cx="86691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Planteamiento del Problema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7895" y="1879385"/>
            <a:ext cx="682752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300" dirty="0">
                <a:latin typeface="Work Sans" pitchFamily="2" charset="0"/>
              </a:rPr>
              <a:t>En el SENA se han identificado problemas en la gestión de ambientes y control de asistencia. Actualmente, la ocupación de espacios se gestiona con minutas físicas, lo que causa descoordinación entre instructores y disponibilidad real. Además, el control de asistencia se realiza de forma manual en archivos Excel, lo que lo vuelve ineficiente y poco centralizado.</a:t>
            </a:r>
            <a:endParaRPr lang="es-ES" sz="2300" b="1" dirty="0">
              <a:latin typeface="Work Sans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6135A3-C854-469D-A17D-FC48713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63" y="2140716"/>
            <a:ext cx="4227342" cy="4077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E8B728-A14E-4C77-81EE-B29F2C63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86" y="2203170"/>
            <a:ext cx="3952295" cy="3952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9E4218-1F6D-529D-880E-D2E228C86F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D1D363-ABB7-FFFD-A9F9-D5FDACE94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86915" y="4991194"/>
            <a:ext cx="285750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4A56ACB-37CA-C467-6549-5163DE65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>
            <a:extLst>
              <a:ext uri="{FF2B5EF4-FFF2-40B4-BE49-F238E27FC236}">
                <a16:creationId xmlns:a16="http://schemas.microsoft.com/office/drawing/2014/main" id="{48886484-E8C0-14EC-1C9C-948474C5B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0789" y="385681"/>
            <a:ext cx="49960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Interfaz  de </a:t>
            </a:r>
            <a:r>
              <a:rPr lang="en-US" sz="3800" dirty="0" err="1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coordinador</a:t>
            </a:r>
            <a:br>
              <a:rPr lang="en-US" sz="3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3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1155EC-CD1E-DCCB-D353-6377625E1080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66A3E0-8834-D3EF-2124-F8D049C7B3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2CB089-E149-6600-3F8D-2F27F639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33" y="1711244"/>
            <a:ext cx="10232571" cy="49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2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848E92-7701-DF62-BBE2-744FE042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89" y="1182252"/>
            <a:ext cx="2069574" cy="12996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4F5008-8453-2CD2-905E-F4C82410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785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0B472F-4C04-60E7-E3ED-73F84F58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922" y="0"/>
            <a:ext cx="60041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758094" y="45715"/>
            <a:ext cx="4675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000" b="1" dirty="0">
                <a:solidFill>
                  <a:schemeClr val="bg1"/>
                </a:solidFill>
              </a:rPr>
              <a:t> </a:t>
            </a:r>
            <a:r>
              <a:rPr lang="es-CO" sz="4000" b="1" dirty="0">
                <a:solidFill>
                  <a:schemeClr val="bg1"/>
                </a:solidFill>
                <a:latin typeface="Work Sans" pitchFamily="2" charset="0"/>
              </a:rPr>
              <a:t>Justificación</a:t>
            </a:r>
            <a:endParaRPr lang="es-CO" sz="4000" b="1" i="0" u="none" strike="noStrike" cap="none" dirty="0">
              <a:solidFill>
                <a:schemeClr val="bg1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27157" y="1888897"/>
            <a:ext cx="108180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Work Sans" pitchFamily="2" charset="0"/>
              </a:rPr>
              <a:t>La implementación de un sistema de gestión de minutas y control de asistencia en el SENA mejorará la organización institucional. Permitirá optimizar el uso de los ambientes, facilitará el seguimiento a procesos formativos y brindará un espacio para registrar incidentes, fortaleciendo la comunicación entre aprendices, instructores y personal de apoyo.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DD1F5A-800F-44C0-933A-4F289B91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095999" y="3700463"/>
            <a:ext cx="5522189" cy="25935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8555C0-FC47-4430-9186-BD587A34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93" y="3932277"/>
            <a:ext cx="5828819" cy="23617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7D8577-CAAD-8435-8C8A-02CBE14FA8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568474-FA0A-F44A-7405-BC9744C08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3" y="3429000"/>
            <a:ext cx="3597003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ctores de Objetivo General Png - Descarga vectores gratis de gran calidad  de Freepik | Freepik">
            <a:extLst>
              <a:ext uri="{FF2B5EF4-FFF2-40B4-BE49-F238E27FC236}">
                <a16:creationId xmlns:a16="http://schemas.microsoft.com/office/drawing/2014/main" id="{C6F65EA5-41F0-F181-B27D-0D5C2BEB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77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3167851" y="-43772"/>
            <a:ext cx="5856298" cy="141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 General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511728" y="2238515"/>
            <a:ext cx="59969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700" dirty="0"/>
              <a:t>Diseñar e implementar un sistema digital para la gestión de minutas, el control de asistencia y el registro de incidentes en los ambientes del SENA.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880313-27DA-4C5E-9D2E-9C8FDE77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760" y="2238515"/>
            <a:ext cx="4884762" cy="41397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1B8A49-57E6-478E-87F0-DB503172B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" y="1995541"/>
            <a:ext cx="4697782" cy="4074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8B6FB6-9714-BFED-CB94-F4FB805B11E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536089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sz="4400" b="1" i="0" u="none" strike="noStrike" cap="none" dirty="0">
                <a:solidFill>
                  <a:schemeClr val="bg1"/>
                </a:solidFill>
                <a:latin typeface="Work Sans" pitchFamily="2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s-CO" b="1" dirty="0">
                <a:solidFill>
                  <a:schemeClr val="bg1"/>
                </a:solidFill>
                <a:latin typeface="Work Sans" pitchFamily="2" charset="0"/>
                <a:sym typeface="Calibri" panose="020F0502020204030204"/>
              </a:rPr>
              <a:t>Objetivos Específicos</a:t>
            </a:r>
            <a:endParaRPr lang="es-CO" sz="4400" b="1" i="0" u="none" strike="noStrike" cap="none" dirty="0">
              <a:solidFill>
                <a:schemeClr val="bg1"/>
              </a:solidFill>
              <a:latin typeface="Work Sans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6235" y="1818181"/>
            <a:ext cx="11499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07484F-793D-57A5-BF9D-7163769B012B}"/>
              </a:ext>
            </a:extLst>
          </p:cNvPr>
          <p:cNvSpPr txBox="1"/>
          <p:nvPr/>
        </p:nvSpPr>
        <p:spPr>
          <a:xfrm>
            <a:off x="267844" y="1471685"/>
            <a:ext cx="63689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s-MX" altLang="es-MX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Desarrollar un módulo digital para la gestión de minutas que permita llevar un control organizado de los ambientes formativos en el SENA.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Implementar un sistema de registro de asistencia que facilite a los instructores el seguimiento y control de los aprendices.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endParaRPr lang="es-MX" altLang="es-MX" sz="2200" dirty="0">
              <a:solidFill>
                <a:schemeClr val="tx1"/>
              </a:solidFill>
              <a:latin typeface="Work Sans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s-MX" altLang="es-MX" sz="2200" dirty="0">
                <a:solidFill>
                  <a:schemeClr val="tx1"/>
                </a:solidFill>
                <a:latin typeface="Work Sans" pitchFamily="2" charset="0"/>
              </a:rPr>
              <a:t> Incorporar una funcionalidad para gestionar las novedades, incidentes de los ambientes y/o recursos por ambiente.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E27B8D-1FF7-FB05-7B6B-E96DD06F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51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5D0E85-D166-4756-B998-715E3CF2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04616" y="1818181"/>
            <a:ext cx="4785635" cy="473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4B5076-7445-4F2F-88B3-0E9BFDBD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78" y="1627166"/>
            <a:ext cx="4744640" cy="47446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C6DE8F-0F98-1AFB-D874-7753D524D6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662658" y="380484"/>
            <a:ext cx="71601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s-CO" sz="5400" b="1" dirty="0">
                <a:latin typeface="Work Sans" pitchFamily="2" charset="0"/>
                <a:ea typeface="Work Sans Light"/>
                <a:cs typeface="Work Sans Light"/>
                <a:sym typeface="Work Sans Light"/>
              </a:rPr>
              <a:t>Diseño </a:t>
            </a:r>
            <a:r>
              <a:rPr lang="es-CO" sz="5400" b="1" dirty="0">
                <a:latin typeface="Work Sans" pitchFamily="2" charset="0"/>
                <a:sym typeface="Work Sans Light"/>
              </a:rPr>
              <a:t>del Software</a:t>
            </a:r>
            <a:endParaRPr sz="5400" b="1" dirty="0">
              <a:latin typeface="Work Sans" pitchFamily="2" charset="0"/>
              <a:sym typeface="Work Sans Light"/>
            </a:endParaRPr>
          </a:p>
        </p:txBody>
      </p:sp>
      <p:cxnSp>
        <p:nvCxnSpPr>
          <p:cNvPr id="106" name="Google Shape;106;p2"/>
          <p:cNvCxnSpPr>
            <a:cxnSpLocks/>
          </p:cNvCxnSpPr>
          <p:nvPr/>
        </p:nvCxnSpPr>
        <p:spPr>
          <a:xfrm>
            <a:off x="4535179" y="1550481"/>
            <a:ext cx="3121641" cy="0"/>
          </a:xfrm>
          <a:prstGeom prst="straightConnector1">
            <a:avLst/>
          </a:prstGeom>
          <a:noFill/>
          <a:ln w="381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4842358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br>
              <a:rPr lang="es-CO" sz="1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87039E-3E68-4E49-8110-C6B94DCE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40" y="364096"/>
            <a:ext cx="951058" cy="9327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34885F-0DA8-4AE0-A307-8D3A36F4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6" y="2324507"/>
            <a:ext cx="5514536" cy="4193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03A507-7BC1-478B-8750-6CB0EE63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83" y="2462580"/>
            <a:ext cx="5222662" cy="39169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88D443-DDB2-81AF-8112-9BEAC5D9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39" y="110481"/>
            <a:ext cx="2201834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Imagen 6">
            <a:hlinkClick r:id="rId3" action="ppaction://hlinkfile"/>
            <a:extLst>
              <a:ext uri="{FF2B5EF4-FFF2-40B4-BE49-F238E27FC236}">
                <a16:creationId xmlns:a16="http://schemas.microsoft.com/office/drawing/2014/main" id="{B82A812F-FC31-4DF5-B3A7-7EE8740B5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9" y="2204108"/>
            <a:ext cx="11936141" cy="38434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2B4FAA-0228-6B45-CA7E-A1EB9C501ED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26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s-ES" altLang="es-CO" b="1" dirty="0">
                <a:solidFill>
                  <a:schemeClr val="lt1"/>
                </a:solidFill>
                <a:latin typeface="Work Sans" pitchFamily="2" charset="0"/>
              </a:rPr>
              <a:t>   </a:t>
            </a:r>
            <a:r>
              <a:rPr lang="es-CO" b="1" dirty="0">
                <a:solidFill>
                  <a:schemeClr val="lt1"/>
                </a:solidFill>
                <a:latin typeface="Work Sans" pitchFamily="2" charset="0"/>
              </a:rPr>
              <a:t>Diagrama de Casos de Uso</a:t>
            </a:r>
            <a:endParaRPr sz="1800" b="0" i="0" u="none" strike="noStrike" cap="none" dirty="0">
              <a:solidFill>
                <a:srgbClr val="000000"/>
              </a:solidFill>
              <a:latin typeface="Work Sans" pitchFamily="2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A14230DE-90AC-42AD-B8D2-DCE2DE13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50" y="2195833"/>
            <a:ext cx="6606575" cy="4306706"/>
          </a:xfrm>
          <a:prstGeom prst="rect">
            <a:avLst/>
          </a:prstGeom>
        </p:spPr>
      </p:pic>
      <p:pic>
        <p:nvPicPr>
          <p:cNvPr id="14" name="Imagen 13">
            <a:hlinkClick r:id="rId3" action="ppaction://hlinkfile"/>
            <a:extLst>
              <a:ext uri="{FF2B5EF4-FFF2-40B4-BE49-F238E27FC236}">
                <a16:creationId xmlns:a16="http://schemas.microsoft.com/office/drawing/2014/main" id="{8C691866-5264-4F2B-BDA0-2CDA13482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1460"/>
            <a:ext cx="5495477" cy="35950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33EB06B-745E-4EC4-A81D-57A7FFB9897D}"/>
              </a:ext>
            </a:extLst>
          </p:cNvPr>
          <p:cNvSpPr txBox="1"/>
          <p:nvPr/>
        </p:nvSpPr>
        <p:spPr>
          <a:xfrm>
            <a:off x="7731927" y="1631460"/>
            <a:ext cx="617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Guarda de seguridad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B9D7EC-A345-D23D-88C9-A156FA3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3" y="-87699"/>
            <a:ext cx="2263816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rgbClr val="F2EB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160BF63992044A99946E4B9FF8A5D5" ma:contentTypeVersion="14" ma:contentTypeDescription="Crear nuevo documento." ma:contentTypeScope="" ma:versionID="de16a2f1483f07f01f664ea99c541bb4">
  <xsd:schema xmlns:xsd="http://www.w3.org/2001/XMLSchema" xmlns:xs="http://www.w3.org/2001/XMLSchema" xmlns:p="http://schemas.microsoft.com/office/2006/metadata/properties" xmlns:ns2="7f8eb868-f2a7-49ec-80f2-9ac6732c6161" xmlns:ns3="5d6dac1f-6572-46e6-8ac2-54aa885adc11" targetNamespace="http://schemas.microsoft.com/office/2006/metadata/properties" ma:root="true" ma:fieldsID="2aeeeaca6a92989f39bea69df05468af" ns2:_="" ns3:_="">
    <xsd:import namespace="7f8eb868-f2a7-49ec-80f2-9ac6732c6161"/>
    <xsd:import namespace="5d6dac1f-6572-46e6-8ac2-54aa885adc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eb868-f2a7-49ec-80f2-9ac6732c6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dac1f-6572-46e6-8ac2-54aa885adc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cdf9414-da01-4ed1-94d9-1ffe773bbf71}" ma:internalName="TaxCatchAll" ma:showField="CatchAllData" ma:web="5d6dac1f-6572-46e6-8ac2-54aa885adc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6dac1f-6572-46e6-8ac2-54aa885adc11" xsi:nil="true"/>
    <lcf76f155ced4ddcb4097134ff3c332f xmlns="7f8eb868-f2a7-49ec-80f2-9ac6732c61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48A022-90FE-46FD-B6B9-A5517959569C}">
  <ds:schemaRefs/>
</ds:datastoreItem>
</file>

<file path=customXml/itemProps2.xml><?xml version="1.0" encoding="utf-8"?>
<ds:datastoreItem xmlns:ds="http://schemas.openxmlformats.org/officeDocument/2006/customXml" ds:itemID="{C020FF02-1FE7-4B92-A947-88F847DE8F80}">
  <ds:schemaRefs/>
</ds:datastoreItem>
</file>

<file path=customXml/itemProps3.xml><?xml version="1.0" encoding="utf-8"?>
<ds:datastoreItem xmlns:ds="http://schemas.openxmlformats.org/officeDocument/2006/customXml" ds:itemID="{091B3500-55FD-47A2-B150-4704A4114CB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365</Words>
  <Application>Microsoft Office PowerPoint</Application>
  <PresentationFormat>Panorámica</PresentationFormat>
  <Paragraphs>64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Calibri Light</vt:lpstr>
      <vt:lpstr>Work Sans</vt:lpstr>
      <vt:lpstr>Wingdings</vt:lpstr>
      <vt:lpstr>Arial</vt:lpstr>
      <vt:lpstr>Calibri</vt:lpstr>
      <vt:lpstr>Tema de Office</vt:lpstr>
      <vt:lpstr>Presentación de PowerPoint</vt:lpstr>
      <vt:lpstr>Presentación de PowerPoint</vt:lpstr>
      <vt:lpstr>    Planteamiento del Problema</vt:lpstr>
      <vt:lpstr> Justificación</vt:lpstr>
      <vt:lpstr>  Objetivo General</vt:lpstr>
      <vt:lpstr>    Objetivos Específicos</vt:lpstr>
      <vt:lpstr>Presentación de PowerPoint</vt:lpstr>
      <vt:lpstr>   Diagrama de Casos de Uso</vt:lpstr>
      <vt:lpstr>   Diagrama de Casos de Uso</vt:lpstr>
      <vt:lpstr>   Diagrama de Casos de Uso</vt:lpstr>
      <vt:lpstr>   Diagrama de Casos de Uso</vt:lpstr>
      <vt:lpstr>   Diagrama de Casos de Uso</vt:lpstr>
      <vt:lpstr>   Diagrama de Clases</vt:lpstr>
      <vt:lpstr>Diagrama de Componentes</vt:lpstr>
      <vt:lpstr>Capa de presentación</vt:lpstr>
      <vt:lpstr>Capa Lógica</vt:lpstr>
      <vt:lpstr>Capa de datos</vt:lpstr>
      <vt:lpstr>Historias de Usuario</vt:lpstr>
      <vt:lpstr>Historias de Usuario</vt:lpstr>
      <vt:lpstr>Presentación de PowerPoint</vt:lpstr>
      <vt:lpstr>Diagrama Modelo Relacional</vt:lpstr>
      <vt:lpstr> Consultas</vt:lpstr>
      <vt:lpstr>  Procedimientos Almacenados y/o funciones</vt:lpstr>
      <vt:lpstr>   Roles y Permisos</vt:lpstr>
      <vt:lpstr>  Diccionario de Datos</vt:lpstr>
      <vt:lpstr>Presentación de PowerPoint</vt:lpstr>
      <vt:lpstr>Interfaz de Inicio</vt:lpstr>
      <vt:lpstr>Interfaz de Registro</vt:lpstr>
      <vt:lpstr>Interfaz de error 500</vt:lpstr>
      <vt:lpstr>Interfaz  de coordinador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</dc:creator>
  <cp:lastModifiedBy>yamile amado martin</cp:lastModifiedBy>
  <cp:revision>61</cp:revision>
  <dcterms:created xsi:type="dcterms:W3CDTF">2025-05-26T20:38:52Z</dcterms:created>
  <dcterms:modified xsi:type="dcterms:W3CDTF">2025-07-04T03:30:11Z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  <property fmtid="{D5CDD505-2E9C-101B-9397-08002B2CF9AE}" pid="3" name="ICV">
    <vt:lpwstr>7729856EFE08410485B8B3C880226020_12</vt:lpwstr>
  </property>
  <property fmtid="{D5CDD505-2E9C-101B-9397-08002B2CF9AE}" pid="4" name="KSOProductBuildVer">
    <vt:lpwstr>3082-12.2.0.21179</vt:lpwstr>
  </property>
</Properties>
</file>